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58187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ChatGPT: A Concise Overview</a:t>
            </a:r>
            <a:endParaRPr lang="en-US" sz="5249" dirty="0"/>
          </a:p>
        </p:txBody>
      </p:sp>
      <p:sp>
        <p:nvSpPr>
          <p:cNvPr id="6" name="Text 2"/>
          <p:cNvSpPr/>
          <p:nvPr/>
        </p:nvSpPr>
        <p:spPr>
          <a:xfrm>
            <a:off x="833199" y="45815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ChatGPT, powered by OpenAI's GPT architecture, is an advanced conversational AI chatbot. It utilizes a transformer-based neural network to generate human-like text based on input.</a:t>
            </a:r>
            <a:endParaRPr lang="en-US" sz="1750" dirty="0"/>
          </a:p>
        </p:txBody>
      </p:sp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838081"/>
            <a:ext cx="63931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Key Aspects of OpenAI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215038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13328" y="2192060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346490" y="2226707"/>
            <a:ext cx="34518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Founding and Leadership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346490" y="2796064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OpenAI was founded in December 2015 by prominent figures such as Elon Musk and Sam Altman. It initially received a pledge of $1 billion in funding.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15038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7138" y="2192060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226707"/>
            <a:ext cx="30099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Mission and Principles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2796064"/>
            <a:ext cx="385762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OpenAI's mission is to ensure the benefits of artificial general intelligence (AGI) reach humanity. It prioritizes safety, conducts research, and collaborates with other institutions.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624376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779038" y="5010507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3346490" y="5045154"/>
            <a:ext cx="3741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Research and Development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3346490" y="5614511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OpenAI is renowned for its contributions to AI research, including the development of GPT-3, one of the most advanced language models.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73327" y="5010507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04515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GPT Series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614511"/>
            <a:ext cx="385762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The GPT series, including GPT-3, demonstrates OpenAI's achievements in language models. With 175 billion parameters, GPT-3 is one of the largest models ever created.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624376" y="842129"/>
            <a:ext cx="59740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Ethical Considerations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624376" y="215443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813328" y="2196108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3346490" y="2230755"/>
            <a:ext cx="23469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Safety and Ethics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3346490" y="2800112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OpenAI places a strong emphasis on safety and ethical AI development. It actively addresses risks associated with AGI and promotes transparency in its endeavors.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215443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7138" y="2196108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2230755"/>
            <a:ext cx="385762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Collaboration and Engagement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3147298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OpenAI actively collaborates with research and policy institutions, fostering a cooperative community dedicated to responsible AI advancement.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624376" y="49646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779038" y="5006340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3346490" y="5040987"/>
            <a:ext cx="3025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Funding and Structure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3346490" y="5610344"/>
            <a:ext cx="385762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Operating as both a for-profit and non-profit organization, OpenAI receives funding from various sources to support its research and initiatives.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9646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73327" y="5006340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4</a:t>
            </a:r>
            <a:endParaRPr lang="en-US" sz="2624" dirty="0"/>
          </a:p>
        </p:txBody>
      </p:sp>
      <p:sp>
        <p:nvSpPr>
          <p:cNvPr id="19" name="Text 16"/>
          <p:cNvSpPr/>
          <p:nvPr/>
        </p:nvSpPr>
        <p:spPr>
          <a:xfrm>
            <a:off x="8148399" y="5040987"/>
            <a:ext cx="32994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Applications and Impact</a:t>
            </a:r>
            <a:endParaRPr lang="en-US" sz="2187" dirty="0"/>
          </a:p>
        </p:txBody>
      </p:sp>
      <p:sp>
        <p:nvSpPr>
          <p:cNvPr id="20" name="Text 17"/>
          <p:cNvSpPr/>
          <p:nvPr/>
        </p:nvSpPr>
        <p:spPr>
          <a:xfrm>
            <a:off x="8148399" y="5610344"/>
            <a:ext cx="385762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OpenAI's research has had a significant impact on natural language understanding, text generation, and other areas of AI research, driving advancements in the field.</a:t>
            </a:r>
            <a:endParaRPr lang="en-US" sz="1750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3172"/>
          </a:xfrm>
          <a:prstGeom prst="rect">
            <a:avLst/>
          </a:prstGeom>
          <a:solidFill>
            <a:srgbClr val="0B0C23">
              <a:alpha val="75000"/>
            </a:srgbClr>
          </a:solidFill>
          <a:ln w="12859">
            <a:solidFill>
              <a:srgbClr val="FFFFFF">
                <a:alpha val="16000"/>
              </a:srgbClr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947868" y="568881"/>
            <a:ext cx="5996940" cy="6465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090"/>
              </a:lnSpc>
              <a:buNone/>
            </a:pPr>
            <a:r>
              <a:rPr lang="en-US" sz="4072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ChatGPT: A Closer Look</a:t>
            </a:r>
            <a:endParaRPr lang="en-US" sz="4072" dirty="0"/>
          </a:p>
        </p:txBody>
      </p:sp>
      <p:sp>
        <p:nvSpPr>
          <p:cNvPr id="5" name="Shape 2"/>
          <p:cNvSpPr/>
          <p:nvPr/>
        </p:nvSpPr>
        <p:spPr>
          <a:xfrm>
            <a:off x="2947868" y="1790700"/>
            <a:ext cx="465415" cy="465415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2859">
            <a:solidFill>
              <a:srgbClr val="64355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3123367" y="1829514"/>
            <a:ext cx="114300" cy="387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54"/>
              </a:lnSpc>
              <a:buNone/>
            </a:pPr>
            <a:r>
              <a:rPr lang="en-US" sz="24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443" dirty="0"/>
          </a:p>
        </p:txBody>
      </p:sp>
      <p:sp>
        <p:nvSpPr>
          <p:cNvPr id="7" name="Text 4"/>
          <p:cNvSpPr/>
          <p:nvPr/>
        </p:nvSpPr>
        <p:spPr>
          <a:xfrm>
            <a:off x="3620095" y="1861780"/>
            <a:ext cx="2179320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5"/>
              </a:lnSpc>
              <a:buNone/>
            </a:pPr>
            <a:r>
              <a:rPr lang="en-US" sz="203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GPT Architecture</a:t>
            </a:r>
            <a:endParaRPr lang="en-US" sz="2036" dirty="0"/>
          </a:p>
        </p:txBody>
      </p:sp>
      <p:sp>
        <p:nvSpPr>
          <p:cNvPr id="8" name="Text 5"/>
          <p:cNvSpPr/>
          <p:nvPr/>
        </p:nvSpPr>
        <p:spPr>
          <a:xfrm>
            <a:off x="3620095" y="2391847"/>
            <a:ext cx="3591758" cy="13239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06"/>
              </a:lnSpc>
              <a:buNone/>
            </a:pPr>
            <a:r>
              <a:rPr lang="en-US" sz="162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GPT is built on a powerful transformer-based model, allowing it to excel in processing sequential data. Pre-training enables it to learn grammar and context.</a:t>
            </a:r>
            <a:endParaRPr lang="en-US" sz="1629" dirty="0"/>
          </a:p>
        </p:txBody>
      </p:sp>
      <p:sp>
        <p:nvSpPr>
          <p:cNvPr id="9" name="Shape 6"/>
          <p:cNvSpPr/>
          <p:nvPr/>
        </p:nvSpPr>
        <p:spPr>
          <a:xfrm>
            <a:off x="7418665" y="1790700"/>
            <a:ext cx="465415" cy="465415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2859">
            <a:solidFill>
              <a:srgbClr val="64355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59873" y="1829514"/>
            <a:ext cx="182880" cy="387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54"/>
              </a:lnSpc>
              <a:buNone/>
            </a:pPr>
            <a:r>
              <a:rPr lang="en-US" sz="24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443" dirty="0"/>
          </a:p>
        </p:txBody>
      </p:sp>
      <p:sp>
        <p:nvSpPr>
          <p:cNvPr id="11" name="Text 8"/>
          <p:cNvSpPr/>
          <p:nvPr/>
        </p:nvSpPr>
        <p:spPr>
          <a:xfrm>
            <a:off x="8090892" y="1861780"/>
            <a:ext cx="2232660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5"/>
              </a:lnSpc>
              <a:buNone/>
            </a:pPr>
            <a:r>
              <a:rPr lang="en-US" sz="203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Two-Step Process</a:t>
            </a:r>
            <a:endParaRPr lang="en-US" sz="2036" dirty="0"/>
          </a:p>
        </p:txBody>
      </p:sp>
      <p:sp>
        <p:nvSpPr>
          <p:cNvPr id="12" name="Text 9"/>
          <p:cNvSpPr/>
          <p:nvPr/>
        </p:nvSpPr>
        <p:spPr>
          <a:xfrm>
            <a:off x="8090892" y="2391847"/>
            <a:ext cx="3591758" cy="23169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06"/>
              </a:lnSpc>
              <a:buNone/>
            </a:pPr>
            <a:r>
              <a:rPr lang="en-US" sz="162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ChatGPT works through a two-step process of pre-training and fine-tuning. It is pre-trained on a vast dataset from the Internet, acquiring grammar, facts, and reasoning abilities. Fine-tuning narrows down behavior and enhances usefulness and safety.</a:t>
            </a:r>
            <a:endParaRPr lang="en-US" sz="1629" dirty="0"/>
          </a:p>
        </p:txBody>
      </p:sp>
      <p:sp>
        <p:nvSpPr>
          <p:cNvPr id="13" name="Shape 10"/>
          <p:cNvSpPr/>
          <p:nvPr/>
        </p:nvSpPr>
        <p:spPr>
          <a:xfrm>
            <a:off x="2947868" y="5077182"/>
            <a:ext cx="465415" cy="465415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2859">
            <a:solidFill>
              <a:srgbClr val="64355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3089077" y="5115997"/>
            <a:ext cx="182880" cy="387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54"/>
              </a:lnSpc>
              <a:buNone/>
            </a:pPr>
            <a:r>
              <a:rPr lang="en-US" sz="24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443" dirty="0"/>
          </a:p>
        </p:txBody>
      </p:sp>
      <p:sp>
        <p:nvSpPr>
          <p:cNvPr id="15" name="Text 12"/>
          <p:cNvSpPr/>
          <p:nvPr/>
        </p:nvSpPr>
        <p:spPr>
          <a:xfrm>
            <a:off x="3620095" y="5148263"/>
            <a:ext cx="2971800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5"/>
              </a:lnSpc>
              <a:buNone/>
            </a:pPr>
            <a:r>
              <a:rPr lang="en-US" sz="203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Learning from Mistakes</a:t>
            </a:r>
            <a:endParaRPr lang="en-US" sz="2036" dirty="0"/>
          </a:p>
        </p:txBody>
      </p:sp>
      <p:sp>
        <p:nvSpPr>
          <p:cNvPr id="16" name="Text 13"/>
          <p:cNvSpPr/>
          <p:nvPr/>
        </p:nvSpPr>
        <p:spPr>
          <a:xfrm>
            <a:off x="3620095" y="5678329"/>
            <a:ext cx="3591758" cy="19859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06"/>
              </a:lnSpc>
              <a:buNone/>
            </a:pPr>
            <a:r>
              <a:rPr lang="en-US" sz="162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ChatGPT improves its behavior through a combination of pre-training and fine-tuning. It does not learn in real-time from user interactions, but rather leverages diverse internet text and human reviewers to address potential pitfalls.</a:t>
            </a:r>
            <a:endParaRPr lang="en-US" sz="1629" dirty="0"/>
          </a:p>
        </p:txBody>
      </p:sp>
      <p:sp>
        <p:nvSpPr>
          <p:cNvPr id="17" name="Shape 14"/>
          <p:cNvSpPr/>
          <p:nvPr/>
        </p:nvSpPr>
        <p:spPr>
          <a:xfrm>
            <a:off x="7418665" y="5077182"/>
            <a:ext cx="465415" cy="465415"/>
          </a:xfrm>
          <a:prstGeom prst="roundRect">
            <a:avLst>
              <a:gd name="adj" fmla="val 20002"/>
            </a:avLst>
          </a:prstGeom>
          <a:solidFill>
            <a:srgbClr val="542C49"/>
          </a:solidFill>
          <a:ln w="12859">
            <a:solidFill>
              <a:srgbClr val="643557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56063" y="5115997"/>
            <a:ext cx="190500" cy="3877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054"/>
              </a:lnSpc>
              <a:buNone/>
            </a:pPr>
            <a:r>
              <a:rPr lang="en-US" sz="2443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4</a:t>
            </a:r>
            <a:endParaRPr lang="en-US" sz="2443" dirty="0"/>
          </a:p>
        </p:txBody>
      </p:sp>
      <p:sp>
        <p:nvSpPr>
          <p:cNvPr id="19" name="Text 16"/>
          <p:cNvSpPr/>
          <p:nvPr/>
        </p:nvSpPr>
        <p:spPr>
          <a:xfrm>
            <a:off x="8090892" y="5148263"/>
            <a:ext cx="2270760" cy="323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45"/>
              </a:lnSpc>
              <a:buNone/>
            </a:pPr>
            <a:r>
              <a:rPr lang="en-US" sz="2036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Safety Mitigations</a:t>
            </a:r>
            <a:endParaRPr lang="en-US" sz="2036" dirty="0"/>
          </a:p>
        </p:txBody>
      </p:sp>
      <p:sp>
        <p:nvSpPr>
          <p:cNvPr id="20" name="Text 17"/>
          <p:cNvSpPr/>
          <p:nvPr/>
        </p:nvSpPr>
        <p:spPr>
          <a:xfrm>
            <a:off x="8090892" y="5678329"/>
            <a:ext cx="3591758" cy="19859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06"/>
              </a:lnSpc>
              <a:buNone/>
            </a:pPr>
            <a:r>
              <a:rPr lang="en-US" sz="1629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OpenAI implements safety mitigations to prevent the model from responding to harmful instructions or exhibiting unsafe behavior. Technical measures and thorough guidelines for reviewers contribute to responsible AI development.</a:t>
            </a:r>
            <a:endParaRPr lang="en-US" sz="1629" dirty="0"/>
          </a:p>
        </p:txBody>
      </p:sp>
      <p:pic>
        <p:nvPicPr>
          <p:cNvPr id="2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1787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3768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3300770" y="2900482"/>
            <a:ext cx="5806440" cy="5942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679"/>
              </a:lnSpc>
              <a:buNone/>
            </a:pPr>
            <a:r>
              <a:rPr lang="en-US" sz="3743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Versions and Differences</a:t>
            </a:r>
            <a:endParaRPr lang="en-US" sz="3743" dirty="0"/>
          </a:p>
        </p:txBody>
      </p:sp>
      <p:sp>
        <p:nvSpPr>
          <p:cNvPr id="6" name="Shape 2"/>
          <p:cNvSpPr/>
          <p:nvPr/>
        </p:nvSpPr>
        <p:spPr>
          <a:xfrm>
            <a:off x="3300770" y="3779877"/>
            <a:ext cx="2549485" cy="3925967"/>
          </a:xfrm>
          <a:prstGeom prst="roundRect">
            <a:avLst>
              <a:gd name="adj" fmla="val 3356"/>
            </a:avLst>
          </a:prstGeom>
          <a:solidFill>
            <a:srgbClr val="542C49"/>
          </a:solidFill>
          <a:ln w="11787">
            <a:solidFill>
              <a:srgbClr val="64355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3502700" y="3981807"/>
            <a:ext cx="1901428" cy="2970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40"/>
              </a:lnSpc>
              <a:buNone/>
            </a:pPr>
            <a:r>
              <a:rPr lang="en-US" sz="1872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GPT-2</a:t>
            </a:r>
            <a:endParaRPr lang="en-US" sz="1872" dirty="0"/>
          </a:p>
        </p:txBody>
      </p:sp>
      <p:sp>
        <p:nvSpPr>
          <p:cNvPr id="8" name="Text 4"/>
          <p:cNvSpPr/>
          <p:nvPr/>
        </p:nvSpPr>
        <p:spPr>
          <a:xfrm>
            <a:off x="3502700" y="4469011"/>
            <a:ext cx="2145625" cy="18252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96"/>
              </a:lnSpc>
              <a:buNone/>
            </a:pPr>
            <a:r>
              <a:rPr lang="en-US" sz="1497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OpenAI's GPT-2 model was a significant milestone, showcasing the organization's advancement in language models.</a:t>
            </a:r>
            <a:endParaRPr lang="en-US" sz="1497" dirty="0"/>
          </a:p>
        </p:txBody>
      </p:sp>
      <p:sp>
        <p:nvSpPr>
          <p:cNvPr id="9" name="Shape 5"/>
          <p:cNvSpPr/>
          <p:nvPr/>
        </p:nvSpPr>
        <p:spPr>
          <a:xfrm>
            <a:off x="6040398" y="3779877"/>
            <a:ext cx="2549485" cy="3925967"/>
          </a:xfrm>
          <a:prstGeom prst="roundRect">
            <a:avLst>
              <a:gd name="adj" fmla="val 3356"/>
            </a:avLst>
          </a:prstGeom>
          <a:solidFill>
            <a:srgbClr val="542C49"/>
          </a:solidFill>
          <a:ln w="11787">
            <a:solidFill>
              <a:srgbClr val="643557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242328" y="3981807"/>
            <a:ext cx="2145625" cy="5941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40"/>
              </a:lnSpc>
              <a:buNone/>
            </a:pPr>
            <a:r>
              <a:rPr lang="en-US" sz="1872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ChatGPT (based on GPT-3)</a:t>
            </a:r>
            <a:endParaRPr lang="en-US" sz="1872" dirty="0"/>
          </a:p>
        </p:txBody>
      </p:sp>
      <p:sp>
        <p:nvSpPr>
          <p:cNvPr id="11" name="Text 7"/>
          <p:cNvSpPr/>
          <p:nvPr/>
        </p:nvSpPr>
        <p:spPr>
          <a:xfrm>
            <a:off x="6242328" y="4766072"/>
            <a:ext cx="2145625" cy="18252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96"/>
              </a:lnSpc>
              <a:buNone/>
            </a:pPr>
            <a:r>
              <a:rPr lang="en-US" sz="1497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ChatGPT, based on GPT-3, is fine-tuned for conversational applications, enabling it to generate contextually relevant and coherent text.</a:t>
            </a:r>
            <a:endParaRPr lang="en-US" sz="1497" dirty="0"/>
          </a:p>
        </p:txBody>
      </p:sp>
      <p:sp>
        <p:nvSpPr>
          <p:cNvPr id="12" name="Shape 8"/>
          <p:cNvSpPr/>
          <p:nvPr/>
        </p:nvSpPr>
        <p:spPr>
          <a:xfrm>
            <a:off x="8780026" y="3779877"/>
            <a:ext cx="2549485" cy="3925967"/>
          </a:xfrm>
          <a:prstGeom prst="roundRect">
            <a:avLst>
              <a:gd name="adj" fmla="val 3356"/>
            </a:avLst>
          </a:prstGeom>
          <a:solidFill>
            <a:srgbClr val="542C49"/>
          </a:solidFill>
          <a:ln w="11787">
            <a:solidFill>
              <a:srgbClr val="643557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8981956" y="3981807"/>
            <a:ext cx="2145625" cy="5941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40"/>
              </a:lnSpc>
              <a:buNone/>
            </a:pPr>
            <a:r>
              <a:rPr lang="en-US" sz="1872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GPT-3 and GPT-3.5 Turbo</a:t>
            </a:r>
            <a:endParaRPr lang="en-US" sz="1872" dirty="0"/>
          </a:p>
        </p:txBody>
      </p:sp>
      <p:sp>
        <p:nvSpPr>
          <p:cNvPr id="14" name="Text 10"/>
          <p:cNvSpPr/>
          <p:nvPr/>
        </p:nvSpPr>
        <p:spPr>
          <a:xfrm>
            <a:off x="8981956" y="4766072"/>
            <a:ext cx="2145625" cy="273784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396"/>
              </a:lnSpc>
              <a:buNone/>
            </a:pPr>
            <a:r>
              <a:rPr lang="en-US" sz="1497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GPT-3, with its massive 175 billion parameters, is one of the largest language models created. Additionally, OpenAI introduced the GPT-3.5 Turbo variant, optimizing the model for specific use cases.</a:t>
            </a:r>
            <a:endParaRPr lang="en-US" sz="1497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7365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C6BFEE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Factors Contributing to Differences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63211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679752" y="2673787"/>
            <a:ext cx="1219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5212913" y="270843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Model Size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5212913" y="327779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Larger models, such as GPT-3 with 175 billion parameters, have the capacity to capture more complex patterns and nuances in data, enhancing their capabilities.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4490799" y="438435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4641652" y="4426029"/>
            <a:ext cx="19812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5212913" y="446067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Training Data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5212913" y="5030033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Each GPT version is trained on diverse datasets, which shape their understanding of language and context, allowing them to generate more contextually appropriate responses.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4490799" y="613660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542C49"/>
          </a:solidFill>
          <a:ln w="13811">
            <a:solidFill>
              <a:srgbClr val="643557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645462" y="6178272"/>
            <a:ext cx="1905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5212913" y="6212919"/>
            <a:ext cx="4130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DAD8E9"/>
                </a:solidFill>
                <a:latin typeface="Prompt" pitchFamily="34" charset="0"/>
                <a:ea typeface="Prompt" pitchFamily="34" charset="-122"/>
                <a:cs typeface="Prompt" pitchFamily="34" charset="-120"/>
              </a:rPr>
              <a:t>Fine-Tuning and Optimizations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212913" y="6782276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" pitchFamily="34" charset="0"/>
                <a:ea typeface="Mukta" pitchFamily="34" charset="-122"/>
                <a:cs typeface="Mukta" pitchFamily="34" charset="-120"/>
              </a:rPr>
              <a:t>Versions like ChatGPT are fine-tuned for specific use cases, tailoring their behavior and performance to meet the requirements of particular applications.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2023-11-12T16:27:50Z</dcterms:created>
  <dcterms:modified xsi:type="dcterms:W3CDTF">2023-11-12T16:27:50Z</dcterms:modified>
</cp:coreProperties>
</file>